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9" r:id="rId3"/>
    <p:sldId id="258" r:id="rId4"/>
    <p:sldId id="261" r:id="rId5"/>
    <p:sldId id="260" r:id="rId6"/>
    <p:sldId id="263" r:id="rId7"/>
    <p:sldId id="264" r:id="rId8"/>
    <p:sldId id="257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63169" autoAdjust="0"/>
  </p:normalViewPr>
  <p:slideViewPr>
    <p:cSldViewPr snapToGrid="0">
      <p:cViewPr varScale="1">
        <p:scale>
          <a:sx n="69" d="100"/>
          <a:sy n="69" d="100"/>
        </p:scale>
        <p:origin x="4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9" d="100"/>
          <a:sy n="69" d="100"/>
        </p:scale>
        <p:origin x="277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3286A-BA36-4B42-89CE-18DF56700B20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ED722-73AB-4244-B05F-C2C05DB561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870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2.jp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EE5ED-AD10-49E0-9716-E18B58EB298A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CF7A37-1347-4D81-AA86-8171127BD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758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121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As</a:t>
            </a:r>
            <a:r>
              <a:rPr lang="en-US" sz="2000" baseline="0" dirty="0" smtClean="0"/>
              <a:t> an organization we move fast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aseline="0" dirty="0" smtClean="0"/>
              <a:t>So fast in fact that the cart can get in front of the horse (photo)</a:t>
            </a:r>
            <a:endParaRPr lang="en-US" sz="20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Logo (photo)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The ‘</a:t>
            </a:r>
            <a:r>
              <a:rPr lang="en-US" sz="2000" dirty="0" err="1" smtClean="0"/>
              <a:t>illities</a:t>
            </a:r>
            <a:r>
              <a:rPr lang="en-US" sz="2000" dirty="0" smtClean="0"/>
              <a:t>’ or Non-Functional Requirements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 smtClean="0"/>
              <a:t>Functional vs Non</a:t>
            </a:r>
            <a:r>
              <a:rPr lang="en-US" sz="2000" baseline="0" dirty="0" smtClean="0"/>
              <a:t> Functional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baseline="0" dirty="0" smtClean="0"/>
              <a:t>Scalability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baseline="0" dirty="0" err="1" smtClean="0"/>
              <a:t>Perfomability</a:t>
            </a:r>
            <a:endParaRPr lang="en-US" sz="2000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baseline="0" dirty="0" err="1" smtClean="0"/>
              <a:t>Monitorabilty</a:t>
            </a:r>
            <a:endParaRPr lang="en-US" sz="2000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baseline="0" dirty="0" err="1" smtClean="0"/>
              <a:t>Securiability</a:t>
            </a:r>
            <a:endParaRPr lang="en-US" sz="2000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754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smtClean="0"/>
              <a:t>Aligning Leaders and Teams to New Expectations</a:t>
            </a:r>
          </a:p>
          <a:p>
            <a:r>
              <a:rPr lang="en-US" sz="1600" dirty="0" smtClean="0"/>
              <a:t>The accountability of this process will</a:t>
            </a:r>
            <a:r>
              <a:rPr lang="en-US" sz="1600" baseline="0" dirty="0" smtClean="0"/>
              <a:t> be on You the Leaders and the Advocates that we pull together for this process.</a:t>
            </a:r>
          </a:p>
          <a:p>
            <a:r>
              <a:rPr lang="en-US" sz="1600" baseline="0" dirty="0" smtClean="0"/>
              <a:t>Quality is not JUST Greg Baker’s job, it’s everyone’s job.</a:t>
            </a:r>
            <a:endParaRPr lang="en-US" sz="1600" dirty="0" smtClean="0"/>
          </a:p>
          <a:p>
            <a:r>
              <a:rPr lang="en-US" sz="1600" dirty="0" smtClean="0"/>
              <a:t>Continuous Improvement Mindset and to quote Josh’s email:</a:t>
            </a:r>
          </a:p>
          <a:p>
            <a:r>
              <a:rPr lang="en-US" sz="1600" dirty="0" smtClean="0"/>
              <a:t>“focus</a:t>
            </a:r>
            <a:r>
              <a:rPr lang="en-US" sz="1600" baseline="0" dirty="0" smtClean="0"/>
              <a:t> on improving quality in products and processes in 2016”.  </a:t>
            </a:r>
          </a:p>
          <a:p>
            <a:r>
              <a:rPr lang="en-US" sz="1600" baseline="0" dirty="0" smtClean="0"/>
              <a:t>NFR’s will help us with this mindset shift.</a:t>
            </a:r>
            <a:endParaRPr lang="en-US" sz="16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 smtClean="0"/>
              <a:t>2015 was great year we </a:t>
            </a:r>
            <a:r>
              <a:rPr lang="en-US" sz="1600" baseline="0" dirty="0" smtClean="0"/>
              <a:t>released Rocket Mortgage, Darwin etc. and learned a lot in the process.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aseline="0" dirty="0" smtClean="0"/>
              <a:t>Realized: we could have done better</a:t>
            </a:r>
            <a:endParaRPr lang="en-US" sz="1600" dirty="0" smtClean="0"/>
          </a:p>
          <a:p>
            <a:r>
              <a:rPr lang="en-US" sz="1600" dirty="0" smtClean="0"/>
              <a:t>For those leaders and teams that</a:t>
            </a:r>
            <a:r>
              <a:rPr lang="en-US" sz="1600" baseline="0" dirty="0" smtClean="0"/>
              <a:t> DON’T do development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600" baseline="0" dirty="0" smtClean="0"/>
              <a:t>Advocate for this process.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600" baseline="0" dirty="0" smtClean="0"/>
              <a:t>Will help with support (Connect the Threads)</a:t>
            </a:r>
            <a:endParaRPr lang="en-US" sz="16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6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/>
              <a:t>Our top 4 (with more to come)</a:t>
            </a:r>
          </a:p>
          <a:p>
            <a:r>
              <a:rPr lang="en-US" sz="2400" dirty="0" smtClean="0"/>
              <a:t>Security</a:t>
            </a:r>
          </a:p>
          <a:p>
            <a:r>
              <a:rPr lang="en-US" sz="2400" dirty="0" smtClean="0"/>
              <a:t>Documentation</a:t>
            </a:r>
          </a:p>
          <a:p>
            <a:r>
              <a:rPr lang="en-US" sz="2400" dirty="0" smtClean="0"/>
              <a:t>Performance</a:t>
            </a:r>
          </a:p>
          <a:p>
            <a:r>
              <a:rPr lang="en-US" sz="2400" dirty="0" smtClean="0"/>
              <a:t>Code Coverage</a:t>
            </a:r>
          </a:p>
          <a:p>
            <a:r>
              <a:rPr lang="en-US" sz="2400" dirty="0" smtClean="0"/>
              <a:t>Upcoming:</a:t>
            </a:r>
          </a:p>
          <a:p>
            <a:r>
              <a:rPr lang="en-US" sz="2400" dirty="0" smtClean="0"/>
              <a:t>Monitoring and</a:t>
            </a:r>
            <a:r>
              <a:rPr lang="en-US" sz="2400" baseline="0" dirty="0" smtClean="0"/>
              <a:t> Alerting</a:t>
            </a:r>
          </a:p>
          <a:p>
            <a:r>
              <a:rPr lang="en-US" sz="2400" baseline="0" dirty="0" smtClean="0"/>
              <a:t>AMP</a:t>
            </a:r>
            <a:r>
              <a:rPr lang="en-US" sz="2400" baseline="0" dirty="0"/>
              <a:t> </a:t>
            </a:r>
            <a:r>
              <a:rPr lang="en-US" sz="2400" baseline="0" dirty="0" smtClean="0"/>
              <a:t>– </a:t>
            </a:r>
            <a:r>
              <a:rPr lang="en-US" sz="2400" baseline="0" dirty="0" err="1" smtClean="0"/>
              <a:t>wip</a:t>
            </a:r>
            <a:endParaRPr lang="en-US" sz="2400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8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aseline="0" dirty="0" smtClean="0"/>
              <a:t>The Advocate and the TL will be driving the NFR Initiative for the Teams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aseline="0" dirty="0" smtClean="0"/>
              <a:t>If your team is having a planning meeting feel free to reach out to us.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aseline="0" dirty="0" smtClean="0"/>
              <a:t>JZ’s email: “What gets measured gets improved.”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baseline="0" dirty="0" smtClean="0"/>
              <a:t>Will set follow up checkpoints with the advocates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600" baseline="0" dirty="0" smtClean="0"/>
          </a:p>
          <a:p>
            <a:pPr lvl="0"/>
            <a:r>
              <a:rPr lang="en-US" sz="1600" dirty="0" smtClean="0"/>
              <a:t>Review NFR Pamphlet</a:t>
            </a:r>
          </a:p>
          <a:p>
            <a:pPr lvl="0"/>
            <a:r>
              <a:rPr lang="en-US" sz="1600" dirty="0" smtClean="0"/>
              <a:t>Visit shorty/NFR</a:t>
            </a:r>
          </a:p>
          <a:p>
            <a:pPr lvl="0"/>
            <a:r>
              <a:rPr lang="en-US" sz="1600" dirty="0" smtClean="0"/>
              <a:t>Identify Team NFR Advocate (by Jan 1/8)</a:t>
            </a:r>
          </a:p>
          <a:p>
            <a:pPr lvl="0"/>
            <a:r>
              <a:rPr lang="en-US" sz="1600" dirty="0" smtClean="0"/>
              <a:t>Update shorty/</a:t>
            </a:r>
            <a:r>
              <a:rPr lang="en-US" sz="1600" dirty="0" err="1" smtClean="0"/>
              <a:t>NFRAdvocate</a:t>
            </a:r>
            <a:endParaRPr lang="en-US" sz="1600" dirty="0" smtClean="0"/>
          </a:p>
          <a:p>
            <a:pPr lvl="0"/>
            <a:r>
              <a:rPr lang="en-US" sz="1600" dirty="0" smtClean="0"/>
              <a:t>Track your NFR Related Work.</a:t>
            </a:r>
          </a:p>
          <a:p>
            <a:pPr lvl="0"/>
            <a:r>
              <a:rPr lang="en-US" sz="1600" smtClean="0"/>
              <a:t>Periodically Review - Rinse </a:t>
            </a:r>
            <a:r>
              <a:rPr lang="en-US" sz="1600" dirty="0" smtClean="0"/>
              <a:t>&amp; Repeat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34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/>
              <a:t>Virtual Team from COE</a:t>
            </a:r>
          </a:p>
          <a:p>
            <a:endParaRPr lang="en-US" sz="2800" dirty="0" smtClean="0"/>
          </a:p>
          <a:p>
            <a:r>
              <a:rPr lang="en-US" sz="2800" dirty="0" smtClean="0"/>
              <a:t>Charter/Vision:</a:t>
            </a:r>
            <a:r>
              <a:rPr lang="en-US" sz="2800" baseline="0" dirty="0" smtClean="0"/>
              <a:t> </a:t>
            </a:r>
            <a:r>
              <a:rPr lang="en-US" sz="2800" dirty="0" smtClean="0"/>
              <a:t>Identify, Build, Evangelize NFRs</a:t>
            </a:r>
          </a:p>
          <a:p>
            <a:endParaRPr lang="en-US" sz="2800" dirty="0" smtClean="0"/>
          </a:p>
          <a:p>
            <a:r>
              <a:rPr lang="en-US" sz="2800" dirty="0" smtClean="0"/>
              <a:t>Meet</a:t>
            </a:r>
            <a:r>
              <a:rPr lang="en-US" sz="2800" baseline="0" dirty="0" smtClean="0"/>
              <a:t> on a regular basis and if anyone feels strongly about helping out, let us know!</a:t>
            </a:r>
          </a:p>
          <a:p>
            <a:endParaRPr lang="en-US" sz="28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71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CF7A37-1347-4D81-AA86-8171127BDC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76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80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40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05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5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53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184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50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474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71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8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75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03748-6A6A-42A3-BD81-BFF187D7F5A3}" type="datetimeFigureOut">
              <a:rPr lang="en-US" smtClean="0"/>
              <a:t>1/5/2016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D3077-AC0C-4998-8D77-4B04BF9FF4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349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horty/NF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horty/NFRAdvocate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horty/NF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mailto:ITCommunityNFR@quickenloans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5773" y="5544476"/>
            <a:ext cx="6520454" cy="500449"/>
          </a:xfrm>
        </p:spPr>
        <p:txBody>
          <a:bodyPr>
            <a:noAutofit/>
          </a:bodyPr>
          <a:lstStyle/>
          <a:p>
            <a:r>
              <a:rPr lang="en-US" sz="4000" b="1" dirty="0" smtClean="0"/>
              <a:t>Non-Functional Requirements</a:t>
            </a:r>
            <a:endParaRPr lang="en-US" sz="4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324" y="730421"/>
            <a:ext cx="3333352" cy="431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072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733" y="331258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Horse Before The Cart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491" y="1898127"/>
            <a:ext cx="3190315" cy="41261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263" y="2149632"/>
            <a:ext cx="6083300" cy="3492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355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Why Are We Here?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490" y="1510270"/>
            <a:ext cx="4521020" cy="49646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88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Current NFR Focus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238" y="2132913"/>
            <a:ext cx="1237735" cy="12121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7751" y="2132912"/>
            <a:ext cx="1251438" cy="1212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3968" y="2112885"/>
            <a:ext cx="1230789" cy="121214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9536" y="2132912"/>
            <a:ext cx="1201115" cy="12180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0394" y="4482549"/>
            <a:ext cx="1218871" cy="12360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8315" y="3602613"/>
            <a:ext cx="121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#SECURITY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429130" y="3602613"/>
            <a:ext cx="2034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#DOCUMENTATION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503938" y="3602613"/>
            <a:ext cx="17713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#PERFORMANCE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197551" y="3602613"/>
            <a:ext cx="1983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#CODECOVERAGE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069189" y="5767582"/>
            <a:ext cx="167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#MONITORING [</a:t>
            </a:r>
            <a:r>
              <a:rPr lang="en-US" i="1" dirty="0" smtClean="0"/>
              <a:t>Coming soon</a:t>
            </a:r>
            <a:r>
              <a:rPr lang="en-US" dirty="0" smtClean="0"/>
              <a:t>]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56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How Do We Get There?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1576250" y="1427798"/>
            <a:ext cx="745236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Review NFR Pamphlet</a:t>
            </a:r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Visit </a:t>
            </a:r>
            <a:r>
              <a:rPr lang="en-US" sz="3200" dirty="0" smtClean="0">
                <a:hlinkClick r:id="rId3"/>
              </a:rPr>
              <a:t>http://shorty/NFR</a:t>
            </a:r>
            <a:r>
              <a:rPr lang="en-US" sz="3200" dirty="0" smtClean="0"/>
              <a:t> </a:t>
            </a:r>
            <a:endParaRPr lang="en-US" sz="3200" dirty="0"/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Identify Team NFR Advocate (by Jan 1/8)</a:t>
            </a:r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Update </a:t>
            </a:r>
            <a:r>
              <a:rPr lang="en-US" sz="3200" dirty="0" smtClean="0">
                <a:hlinkClick r:id="rId4"/>
              </a:rPr>
              <a:t>http://shorty/NFRAdvocate</a:t>
            </a:r>
            <a:r>
              <a:rPr lang="en-US" sz="3200" dirty="0" smtClean="0"/>
              <a:t> </a:t>
            </a:r>
            <a:endParaRPr lang="en-US" sz="3200" dirty="0"/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/>
              <a:t>Track </a:t>
            </a:r>
            <a:r>
              <a:rPr lang="en-US" sz="3200" dirty="0" smtClean="0"/>
              <a:t>Your </a:t>
            </a:r>
            <a:r>
              <a:rPr lang="en-US" sz="3200" dirty="0"/>
              <a:t>NFR Related </a:t>
            </a:r>
            <a:r>
              <a:rPr lang="en-US" sz="3200" dirty="0" smtClean="0"/>
              <a:t>Work</a:t>
            </a:r>
            <a:endParaRPr lang="en-US" sz="3200" dirty="0"/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 smtClean="0"/>
              <a:t>Periodically Review</a:t>
            </a:r>
          </a:p>
          <a:p>
            <a:pPr marL="457200" lvl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200" dirty="0" smtClean="0"/>
              <a:t>Rinse &amp; Repeat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2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86" y="485922"/>
            <a:ext cx="10962043" cy="5617165"/>
          </a:xfrm>
        </p:spPr>
      </p:pic>
      <p:sp>
        <p:nvSpPr>
          <p:cNvPr id="5" name="TextBox 4"/>
          <p:cNvSpPr txBox="1"/>
          <p:nvPr/>
        </p:nvSpPr>
        <p:spPr>
          <a:xfrm>
            <a:off x="10763794" y="6288398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 of 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42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829" y="291193"/>
            <a:ext cx="10401300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6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Who We Are: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02" y="2363229"/>
            <a:ext cx="1230635" cy="15415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0688" y="2363229"/>
            <a:ext cx="1233204" cy="15415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2354" y="2363229"/>
            <a:ext cx="1230635" cy="15415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1451" y="2363229"/>
            <a:ext cx="1234124" cy="15426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03654" y="2363228"/>
            <a:ext cx="1238475" cy="15480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21068" y="2363228"/>
            <a:ext cx="1230635" cy="154150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79506" y="2369817"/>
            <a:ext cx="1389611" cy="15415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  <a:r>
              <a:rPr lang="en-US" dirty="0" smtClean="0"/>
              <a:t> </a:t>
            </a:r>
            <a:r>
              <a:rPr lang="en-US" dirty="0" smtClean="0"/>
              <a:t>of </a:t>
            </a:r>
            <a:r>
              <a:rPr lang="en-US" dirty="0" smtClean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230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More Info/Questions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21577" y="1690688"/>
            <a:ext cx="8164286" cy="448804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 smtClean="0"/>
              <a:t>   Confluence Page:</a:t>
            </a:r>
          </a:p>
          <a:p>
            <a:pPr lvl="1">
              <a:lnSpc>
                <a:spcPct val="100000"/>
              </a:lnSpc>
            </a:pPr>
            <a:r>
              <a:rPr lang="en-US" dirty="0" smtClean="0">
                <a:hlinkClick r:id="rId3"/>
              </a:rPr>
              <a:t>http://shorty/NFR</a:t>
            </a:r>
            <a:endParaRPr lang="en-US" dirty="0" smtClean="0"/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 smtClean="0"/>
              <a:t>  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Community: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Hipchat</a:t>
            </a:r>
            <a:r>
              <a:rPr lang="en-US" dirty="0" smtClean="0"/>
              <a:t>: [Community] NFR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Email: </a:t>
            </a:r>
            <a:r>
              <a:rPr lang="en-US" dirty="0" err="1" smtClean="0">
                <a:hlinkClick r:id="rId4"/>
              </a:rPr>
              <a:t>ITCommunityNFR@quickenloans.com</a:t>
            </a:r>
            <a:endParaRPr lang="en-US" dirty="0" smtClean="0"/>
          </a:p>
          <a:p>
            <a:pPr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 smtClean="0"/>
              <a:t>   NFR Team: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Email: ITVirtualTeamNFR@quickenloans.com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255" y="2056423"/>
            <a:ext cx="2386840" cy="26184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63794" y="6139543"/>
            <a:ext cx="77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Done!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93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</TotalTime>
  <Words>417</Words>
  <Application>Microsoft Office PowerPoint</Application>
  <PresentationFormat>Widescreen</PresentationFormat>
  <Paragraphs>88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PowerPoint Presentation</vt:lpstr>
      <vt:lpstr>Horse Before The Cart</vt:lpstr>
      <vt:lpstr>Why Are We Here?</vt:lpstr>
      <vt:lpstr>Current NFR Focus</vt:lpstr>
      <vt:lpstr>How Do We Get There?</vt:lpstr>
      <vt:lpstr>PowerPoint Presentation</vt:lpstr>
      <vt:lpstr>PowerPoint Presentation</vt:lpstr>
      <vt:lpstr>Who We Are:</vt:lpstr>
      <vt:lpstr>More Info/Questions</vt:lpstr>
    </vt:vector>
  </TitlesOfParts>
  <Company>Quicken Loans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logo</dc:title>
  <dc:creator>Baker, Greg</dc:creator>
  <cp:lastModifiedBy>Baker, Greg</cp:lastModifiedBy>
  <cp:revision>61</cp:revision>
  <cp:lastPrinted>2016-01-05T17:39:36Z</cp:lastPrinted>
  <dcterms:created xsi:type="dcterms:W3CDTF">2016-01-04T16:33:22Z</dcterms:created>
  <dcterms:modified xsi:type="dcterms:W3CDTF">2016-01-05T22:04:33Z</dcterms:modified>
</cp:coreProperties>
</file>

<file path=docProps/thumbnail.jpeg>
</file>